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70" r:id="rId2"/>
    <p:sldId id="258" r:id="rId3"/>
    <p:sldId id="271" r:id="rId4"/>
    <p:sldId id="272" r:id="rId5"/>
    <p:sldId id="273" r:id="rId6"/>
    <p:sldId id="274" r:id="rId7"/>
    <p:sldId id="275" r:id="rId8"/>
    <p:sldId id="277" r:id="rId9"/>
    <p:sldId id="276" r:id="rId10"/>
    <p:sldId id="287" r:id="rId11"/>
    <p:sldId id="260" r:id="rId12"/>
    <p:sldId id="259" r:id="rId13"/>
    <p:sldId id="264" r:id="rId14"/>
    <p:sldId id="266" r:id="rId15"/>
    <p:sldId id="262" r:id="rId16"/>
    <p:sldId id="267" r:id="rId17"/>
    <p:sldId id="268" r:id="rId18"/>
    <p:sldId id="269" r:id="rId19"/>
    <p:sldId id="283"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540" autoAdjust="0"/>
  </p:normalViewPr>
  <p:slideViewPr>
    <p:cSldViewPr>
      <p:cViewPr varScale="1">
        <p:scale>
          <a:sx n="82" d="100"/>
          <a:sy n="82" d="100"/>
        </p:scale>
        <p:origin x="834"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5ED478B-6B40-40EB-A205-EB047E474508}" type="datetimeFigureOut">
              <a:rPr lang="en-CA" smtClean="0"/>
              <a:t>03/04/2017</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333A0E-CE7A-41F0-B5DC-6982845DC742}" type="slidenum">
              <a:rPr lang="en-CA" smtClean="0"/>
              <a:t>‹#›</a:t>
            </a:fld>
            <a:endParaRPr lang="en-CA"/>
          </a:p>
        </p:txBody>
      </p:sp>
    </p:spTree>
    <p:extLst>
      <p:ext uri="{BB962C8B-B14F-4D97-AF65-F5344CB8AC3E}">
        <p14:creationId xmlns:p14="http://schemas.microsoft.com/office/powerpoint/2010/main" val="1001828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C5333A0E-CE7A-41F0-B5DC-6982845DC742}" type="slidenum">
              <a:rPr lang="en-CA" smtClean="0"/>
              <a:t>3</a:t>
            </a:fld>
            <a:endParaRPr lang="en-CA"/>
          </a:p>
        </p:txBody>
      </p:sp>
    </p:spTree>
    <p:extLst>
      <p:ext uri="{BB962C8B-B14F-4D97-AF65-F5344CB8AC3E}">
        <p14:creationId xmlns:p14="http://schemas.microsoft.com/office/powerpoint/2010/main" val="13264500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CA" dirty="0" smtClean="0"/>
              <a:t>https://phet.colorado.edu/sims/html/wave-on-a-string/latest/wave-on-a-string_en.html</a:t>
            </a:r>
          </a:p>
        </p:txBody>
      </p:sp>
      <p:sp>
        <p:nvSpPr>
          <p:cNvPr id="4" name="Slide Number Placeholder 3"/>
          <p:cNvSpPr>
            <a:spLocks noGrp="1"/>
          </p:cNvSpPr>
          <p:nvPr>
            <p:ph type="sldNum" sz="quarter" idx="10"/>
          </p:nvPr>
        </p:nvSpPr>
        <p:spPr/>
        <p:txBody>
          <a:bodyPr/>
          <a:lstStyle/>
          <a:p>
            <a:fld id="{C5333A0E-CE7A-41F0-B5DC-6982845DC742}" type="slidenum">
              <a:rPr lang="en-CA" smtClean="0"/>
              <a:t>11</a:t>
            </a:fld>
            <a:endParaRPr lang="en-CA"/>
          </a:p>
        </p:txBody>
      </p:sp>
    </p:spTree>
    <p:extLst>
      <p:ext uri="{BB962C8B-B14F-4D97-AF65-F5344CB8AC3E}">
        <p14:creationId xmlns:p14="http://schemas.microsoft.com/office/powerpoint/2010/main" val="35810245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Maybe not the</a:t>
            </a:r>
            <a:r>
              <a:rPr lang="en-CA" baseline="0" dirty="0" smtClean="0"/>
              <a:t> best picture</a:t>
            </a:r>
            <a:endParaRPr lang="en-CA" dirty="0"/>
          </a:p>
        </p:txBody>
      </p:sp>
      <p:sp>
        <p:nvSpPr>
          <p:cNvPr id="4" name="Slide Number Placeholder 3"/>
          <p:cNvSpPr>
            <a:spLocks noGrp="1"/>
          </p:cNvSpPr>
          <p:nvPr>
            <p:ph type="sldNum" sz="quarter" idx="10"/>
          </p:nvPr>
        </p:nvSpPr>
        <p:spPr/>
        <p:txBody>
          <a:bodyPr/>
          <a:lstStyle/>
          <a:p>
            <a:fld id="{C5333A0E-CE7A-41F0-B5DC-6982845DC742}" type="slidenum">
              <a:rPr lang="en-CA" smtClean="0"/>
              <a:t>14</a:t>
            </a:fld>
            <a:endParaRPr lang="en-CA"/>
          </a:p>
        </p:txBody>
      </p:sp>
    </p:spTree>
    <p:extLst>
      <p:ext uri="{BB962C8B-B14F-4D97-AF65-F5344CB8AC3E}">
        <p14:creationId xmlns:p14="http://schemas.microsoft.com/office/powerpoint/2010/main" val="9532309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i="0" kern="1200" dirty="0" smtClean="0">
                <a:solidFill>
                  <a:schemeClr val="tx1"/>
                </a:solidFill>
                <a:effectLst/>
                <a:latin typeface="+mn-lt"/>
                <a:ea typeface="+mn-ea"/>
                <a:cs typeface="+mn-cs"/>
              </a:rPr>
              <a:t>http://www.physicsclassroom.com/class/waves/Lesson-3/Boundary-Behavior</a:t>
            </a:r>
          </a:p>
          <a:p>
            <a:endParaRPr lang="en-CA" sz="1200" b="0" i="0" kern="1200" dirty="0" smtClean="0">
              <a:solidFill>
                <a:schemeClr val="tx1"/>
              </a:solidFill>
              <a:effectLst/>
              <a:latin typeface="+mn-lt"/>
              <a:ea typeface="+mn-ea"/>
              <a:cs typeface="+mn-cs"/>
            </a:endParaRPr>
          </a:p>
          <a:p>
            <a:r>
              <a:rPr lang="en-CA" sz="1200" b="0" i="0" kern="1200" dirty="0" smtClean="0">
                <a:solidFill>
                  <a:schemeClr val="tx1"/>
                </a:solidFill>
                <a:effectLst/>
                <a:latin typeface="+mn-lt"/>
                <a:ea typeface="+mn-ea"/>
                <a:cs typeface="+mn-cs"/>
              </a:rPr>
              <a:t>The reflected pulse will be found to be inverted in situations such as this. During the interaction between the two media at the boundary, the first particle of the more dense medium overpowers the smaller mass of the last particle of the less dense medium. This causes an upward displaced pulse to become a downward displaced pulse. The more dense medium on the other hand was at rest prior to the interaction. The first particle of this medium receives an upward pull when the incident pulse reaches the boundary. Since the more dense medium was originally at rest, an upward pull can do nothing but cause an upward displacement. For this reason, the transmitted pulse is not inverted. In fact, transmitted pulses can never be inverted. Since the particles in this medium are originally at rest, any change in their state of motion would be in the same direction as the displacement of the particles of the incident pulse.</a:t>
            </a:r>
            <a:endParaRPr lang="en-CA" dirty="0"/>
          </a:p>
        </p:txBody>
      </p:sp>
      <p:sp>
        <p:nvSpPr>
          <p:cNvPr id="4" name="Slide Number Placeholder 3"/>
          <p:cNvSpPr>
            <a:spLocks noGrp="1"/>
          </p:cNvSpPr>
          <p:nvPr>
            <p:ph type="sldNum" sz="quarter" idx="10"/>
          </p:nvPr>
        </p:nvSpPr>
        <p:spPr/>
        <p:txBody>
          <a:bodyPr/>
          <a:lstStyle/>
          <a:p>
            <a:fld id="{C5333A0E-CE7A-41F0-B5DC-6982845DC742}" type="slidenum">
              <a:rPr lang="en-CA" smtClean="0"/>
              <a:t>15</a:t>
            </a:fld>
            <a:endParaRPr lang="en-CA"/>
          </a:p>
        </p:txBody>
      </p:sp>
    </p:spTree>
    <p:extLst>
      <p:ext uri="{BB962C8B-B14F-4D97-AF65-F5344CB8AC3E}">
        <p14:creationId xmlns:p14="http://schemas.microsoft.com/office/powerpoint/2010/main" val="618986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0" i="0" kern="1200" dirty="0" smtClean="0">
                <a:solidFill>
                  <a:schemeClr val="tx1"/>
                </a:solidFill>
                <a:effectLst/>
                <a:latin typeface="+mn-lt"/>
                <a:ea typeface="+mn-ea"/>
                <a:cs typeface="+mn-cs"/>
              </a:rPr>
              <a:t>http://www.physicsclassroom.com/class/waves/Lesson-3/Boundary-Behavior</a:t>
            </a:r>
          </a:p>
          <a:p>
            <a:endParaRPr lang="en-CA" sz="1200" b="0" i="0" kern="1200" dirty="0" smtClean="0">
              <a:solidFill>
                <a:schemeClr val="tx1"/>
              </a:solidFill>
              <a:effectLst/>
              <a:latin typeface="+mn-lt"/>
              <a:ea typeface="+mn-ea"/>
              <a:cs typeface="+mn-cs"/>
            </a:endParaRPr>
          </a:p>
          <a:p>
            <a:r>
              <a:rPr lang="en-CA" sz="1200" b="0" i="0" kern="1200" dirty="0" smtClean="0">
                <a:solidFill>
                  <a:schemeClr val="tx1"/>
                </a:solidFill>
                <a:effectLst/>
                <a:latin typeface="+mn-lt"/>
                <a:ea typeface="+mn-ea"/>
                <a:cs typeface="+mn-cs"/>
              </a:rPr>
              <a:t>The reflected pulse will be found to be inverted in situations such as this. During the interaction between the two media at the boundary, the first particle of the more dense medium overpowers the smaller mass of the last particle of the less dense medium. This causes an upward displaced pulse to become a downward displaced pulse. The more dense medium on the other hand was at rest prior to the interaction. The first particle of this medium receives an upward pull when the incident pulse reaches the boundary. Since the more dense medium was originally at rest, an upward pull can do nothing but cause an upward displacement. For this reason, the transmitted pulse is not inverted. In fact, transmitted pulses can never be inverted. Since the particles in this medium are originally at rest, any change in their state of motion would be in the same direction as the displacement of the particles of the incident pulse.</a:t>
            </a:r>
          </a:p>
          <a:p>
            <a:endParaRPr lang="en-CA" sz="1200" b="0" i="0" kern="1200" dirty="0" smtClean="0">
              <a:solidFill>
                <a:schemeClr val="tx1"/>
              </a:solidFill>
              <a:effectLst/>
              <a:latin typeface="+mn-lt"/>
              <a:ea typeface="+mn-ea"/>
              <a:cs typeface="+mn-cs"/>
            </a:endParaRPr>
          </a:p>
          <a:p>
            <a:r>
              <a:rPr lang="en-CA" sz="1200" b="0" i="0" kern="1200" dirty="0" smtClean="0">
                <a:solidFill>
                  <a:schemeClr val="tx1"/>
                </a:solidFill>
                <a:effectLst/>
                <a:latin typeface="+mn-lt"/>
                <a:ea typeface="+mn-ea"/>
                <a:cs typeface="+mn-cs"/>
              </a:rPr>
              <a:t>http://www.physicsclassroom.com/class/waves/Lesson-3/Boundary-Behavior</a:t>
            </a:r>
          </a:p>
          <a:p>
            <a:endParaRPr lang="en-CA" sz="1200" b="0" i="0" kern="1200" dirty="0" smtClean="0">
              <a:solidFill>
                <a:schemeClr val="tx1"/>
              </a:solidFill>
              <a:effectLst/>
              <a:latin typeface="+mn-lt"/>
              <a:ea typeface="+mn-ea"/>
              <a:cs typeface="+mn-cs"/>
            </a:endParaRPr>
          </a:p>
          <a:p>
            <a:r>
              <a:rPr lang="en-CA" sz="1200" b="0" i="0" kern="1200" dirty="0" smtClean="0">
                <a:solidFill>
                  <a:schemeClr val="tx1"/>
                </a:solidFill>
                <a:effectLst/>
                <a:latin typeface="+mn-lt"/>
                <a:ea typeface="+mn-ea"/>
                <a:cs typeface="+mn-cs"/>
              </a:rPr>
              <a:t>The reflected pulse will be found to be inverted in situations such as this. During the interaction between the two media at the boundary, the first particle of the more dense medium overpowers the smaller mass of the last particle of the less dense medium. This causes an upward displaced pulse to become a downward displaced pulse. The more dense medium on the other hand was at rest prior to the interaction. The first particle of this medium receives an upward pull when the incident pulse reaches the boundary. Since the more dense medium was originally at rest, an upward pull can do nothing but cause an upward displacement. For this reason, the transmitted pulse is not inverted. In fact, transmitted pulses can never be inverted. Since the particles in this medium are originally at rest, any change in their state of motion would be in the same direction as the displacement of the particles of the incident pulse.</a:t>
            </a:r>
            <a:endParaRPr lang="en-CA" dirty="0" smtClean="0"/>
          </a:p>
          <a:p>
            <a:endParaRPr lang="en-CA" dirty="0"/>
          </a:p>
        </p:txBody>
      </p:sp>
      <p:sp>
        <p:nvSpPr>
          <p:cNvPr id="4" name="Slide Number Placeholder 3"/>
          <p:cNvSpPr>
            <a:spLocks noGrp="1"/>
          </p:cNvSpPr>
          <p:nvPr>
            <p:ph type="sldNum" sz="quarter" idx="10"/>
          </p:nvPr>
        </p:nvSpPr>
        <p:spPr/>
        <p:txBody>
          <a:bodyPr/>
          <a:lstStyle/>
          <a:p>
            <a:fld id="{C5333A0E-CE7A-41F0-B5DC-6982845DC742}" type="slidenum">
              <a:rPr lang="en-CA" smtClean="0"/>
              <a:t>16</a:t>
            </a:fld>
            <a:endParaRPr lang="en-CA"/>
          </a:p>
        </p:txBody>
      </p:sp>
    </p:spTree>
    <p:extLst>
      <p:ext uri="{BB962C8B-B14F-4D97-AF65-F5344CB8AC3E}">
        <p14:creationId xmlns:p14="http://schemas.microsoft.com/office/powerpoint/2010/main" val="618986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4/3/2017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cschaub\Desktop\SFU PDP\Sir Winston Churchill Secondary\Waves\seismic_a3_colou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82" y="408168"/>
            <a:ext cx="9123218" cy="6449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66733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a:t>E</a:t>
            </a:r>
            <a:r>
              <a:rPr lang="en-CA" dirty="0" smtClean="0"/>
              <a:t>xamples of standing waves in life?</a:t>
            </a:r>
            <a:endParaRPr lang="en-CA" dirty="0"/>
          </a:p>
        </p:txBody>
      </p:sp>
      <p:pic>
        <p:nvPicPr>
          <p:cNvPr id="1026" name="Picture 2" descr="C:\Users\cschaub\Desktop\SFU PDP\Sir Winston Churchill Secondary\Waves\kSsLcsc.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762539"/>
            <a:ext cx="8385646" cy="3505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3151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400800"/>
          </a:xfrm>
          <a:prstGeom prst="rect">
            <a:avLst/>
          </a:prstGeom>
        </p:spPr>
      </p:pic>
      <p:sp>
        <p:nvSpPr>
          <p:cNvPr id="2" name="Title 1"/>
          <p:cNvSpPr>
            <a:spLocks noGrp="1"/>
          </p:cNvSpPr>
          <p:nvPr>
            <p:ph type="title"/>
          </p:nvPr>
        </p:nvSpPr>
        <p:spPr/>
        <p:txBody>
          <a:bodyPr>
            <a:normAutofit fontScale="90000"/>
          </a:bodyPr>
          <a:lstStyle/>
          <a:p>
            <a:r>
              <a:rPr lang="en-CA" dirty="0" smtClean="0"/>
              <a:t>What happens when the medium changes?</a:t>
            </a:r>
            <a:endParaRPr lang="en-CA" dirty="0"/>
          </a:p>
        </p:txBody>
      </p:sp>
      <p:sp>
        <p:nvSpPr>
          <p:cNvPr id="5" name="Content Placeholder 2"/>
          <p:cNvSpPr txBox="1">
            <a:spLocks/>
          </p:cNvSpPr>
          <p:nvPr/>
        </p:nvSpPr>
        <p:spPr>
          <a:xfrm>
            <a:off x="152400" y="3816927"/>
            <a:ext cx="8686800" cy="2590800"/>
          </a:xfrm>
          <a:prstGeom prst="rect">
            <a:avLst/>
          </a:prstGeom>
        </p:spPr>
        <p:txBody>
          <a:bodyPr vert="horz" lIns="91440" tIns="45720" rIns="91440" bIns="45720" rtlCol="0">
            <a:normAutofit fontScale="925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CA" dirty="0" smtClean="0"/>
              <a:t>Transmitted wave: at the medium change, part of the energy carried by the incident wave continues on in the new medium.</a:t>
            </a:r>
          </a:p>
          <a:p>
            <a:r>
              <a:rPr lang="en-CA" dirty="0" smtClean="0"/>
              <a:t>Reflected wave: part of the energy from the incident wave moves backwards from the boundary as a wave in the old medium. </a:t>
            </a:r>
            <a:endParaRPr lang="en-CA" dirty="0"/>
          </a:p>
        </p:txBody>
      </p:sp>
    </p:spTree>
    <p:extLst>
      <p:ext uri="{BB962C8B-B14F-4D97-AF65-F5344CB8AC3E}">
        <p14:creationId xmlns:p14="http://schemas.microsoft.com/office/powerpoint/2010/main" val="4033892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Effect of medium on a wave</a:t>
            </a:r>
            <a:endParaRPr lang="en-CA" dirty="0"/>
          </a:p>
        </p:txBody>
      </p:sp>
      <p:sp>
        <p:nvSpPr>
          <p:cNvPr id="3" name="Content Placeholder 2"/>
          <p:cNvSpPr>
            <a:spLocks noGrp="1"/>
          </p:cNvSpPr>
          <p:nvPr>
            <p:ph idx="1"/>
          </p:nvPr>
        </p:nvSpPr>
        <p:spPr/>
        <p:txBody>
          <a:bodyPr>
            <a:normAutofit/>
          </a:bodyPr>
          <a:lstStyle/>
          <a:p>
            <a:r>
              <a:rPr lang="en-CA" dirty="0" smtClean="0"/>
              <a:t>The speed of a mechanical wave in a consistent medium does not depend on the amplitude, period, wavelength or the frequency of the wave.  It depends only on the medium.</a:t>
            </a:r>
          </a:p>
          <a:p>
            <a:pPr marL="0" indent="0">
              <a:buNone/>
            </a:pPr>
            <a:r>
              <a:rPr lang="en-CA" dirty="0"/>
              <a:t>	</a:t>
            </a:r>
            <a:r>
              <a:rPr lang="en-CA" dirty="0" smtClean="0"/>
              <a:t>-Speed of water -&gt; depth of the water</a:t>
            </a:r>
          </a:p>
          <a:p>
            <a:pPr marL="0" indent="0">
              <a:buNone/>
            </a:pPr>
            <a:r>
              <a:rPr lang="en-CA" dirty="0"/>
              <a:t>	</a:t>
            </a:r>
            <a:r>
              <a:rPr lang="en-CA" dirty="0" smtClean="0"/>
              <a:t>-Speed of sound -&gt; temperature of the air</a:t>
            </a:r>
            <a:endParaRPr lang="en-CA" dirty="0"/>
          </a:p>
          <a:p>
            <a:pPr marL="0" indent="0">
              <a:buNone/>
            </a:pPr>
            <a:r>
              <a:rPr lang="en-CA" dirty="0"/>
              <a:t>	</a:t>
            </a:r>
            <a:r>
              <a:rPr lang="en-CA" dirty="0" smtClean="0"/>
              <a:t>-Speed of wave in rope -&gt; tension in rope</a:t>
            </a:r>
          </a:p>
        </p:txBody>
      </p:sp>
    </p:spTree>
    <p:extLst>
      <p:ext uri="{BB962C8B-B14F-4D97-AF65-F5344CB8AC3E}">
        <p14:creationId xmlns:p14="http://schemas.microsoft.com/office/powerpoint/2010/main" val="78309134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34685" y="228600"/>
            <a:ext cx="8229600"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CA" dirty="0" smtClean="0"/>
              <a:t>What happens when the medium changes?</a:t>
            </a:r>
            <a:endParaRPr lang="en-CA" dirty="0"/>
          </a:p>
        </p:txBody>
      </p:sp>
      <p:sp>
        <p:nvSpPr>
          <p:cNvPr id="7" name="Content Placeholder 2"/>
          <p:cNvSpPr txBox="1">
            <a:spLocks/>
          </p:cNvSpPr>
          <p:nvPr/>
        </p:nvSpPr>
        <p:spPr>
          <a:xfrm>
            <a:off x="-20782" y="1905000"/>
            <a:ext cx="9164781" cy="288867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CA" dirty="0" smtClean="0">
                <a:solidFill>
                  <a:srgbClr val="FF0000"/>
                </a:solidFill>
              </a:rPr>
              <a:t>Small difference in density of media:</a:t>
            </a:r>
            <a:r>
              <a:rPr lang="en-CA" dirty="0" smtClean="0"/>
              <a:t> amplitude of transmitted wave will be almost as large as incident.</a:t>
            </a:r>
            <a:endParaRPr lang="en-CA" dirty="0" smtClean="0">
              <a:solidFill>
                <a:srgbClr val="FF0000"/>
              </a:solidFill>
            </a:endParaRPr>
          </a:p>
        </p:txBody>
      </p:sp>
      <p:pic>
        <p:nvPicPr>
          <p:cNvPr id="1026" name="Picture 2" descr="C:\Users\cschaub\Desktop\SFU PDP\Sir Winston Churchill Secondary\Waves\small change in density of media.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41912" y="3200400"/>
            <a:ext cx="3439391" cy="3439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38465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434685" y="228600"/>
            <a:ext cx="8229600" cy="1143000"/>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CA" dirty="0" smtClean="0"/>
              <a:t>What happens when the medium changes?</a:t>
            </a:r>
            <a:endParaRPr lang="en-CA" dirty="0"/>
          </a:p>
        </p:txBody>
      </p:sp>
      <p:sp>
        <p:nvSpPr>
          <p:cNvPr id="7" name="Content Placeholder 2"/>
          <p:cNvSpPr txBox="1">
            <a:spLocks/>
          </p:cNvSpPr>
          <p:nvPr/>
        </p:nvSpPr>
        <p:spPr>
          <a:xfrm>
            <a:off x="-20782" y="1905000"/>
            <a:ext cx="9164781" cy="288867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CA" dirty="0">
                <a:solidFill>
                  <a:srgbClr val="FF0000"/>
                </a:solidFill>
              </a:rPr>
              <a:t>Large difference in density of media: </a:t>
            </a:r>
            <a:r>
              <a:rPr lang="en-CA" dirty="0"/>
              <a:t>most of the wave will be reflected.</a:t>
            </a:r>
            <a:endParaRPr lang="en-CA" dirty="0">
              <a:solidFill>
                <a:srgbClr val="FF0000"/>
              </a:solidFil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41912" y="3200400"/>
            <a:ext cx="3439391" cy="3439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27628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855" y="-533400"/>
            <a:ext cx="9144000" cy="5334000"/>
          </a:xfrm>
          <a:prstGeom prst="rect">
            <a:avLst/>
          </a:prstGeom>
        </p:spPr>
      </p:pic>
      <p:sp>
        <p:nvSpPr>
          <p:cNvPr id="3" name="Content Placeholder 2"/>
          <p:cNvSpPr>
            <a:spLocks noGrp="1"/>
          </p:cNvSpPr>
          <p:nvPr>
            <p:ph idx="1"/>
          </p:nvPr>
        </p:nvSpPr>
        <p:spPr>
          <a:xfrm>
            <a:off x="-13855" y="2971800"/>
            <a:ext cx="9143999" cy="1828800"/>
          </a:xfrm>
        </p:spPr>
        <p:txBody>
          <a:bodyPr/>
          <a:lstStyle/>
          <a:p>
            <a:r>
              <a:rPr lang="en-CA" dirty="0" smtClean="0"/>
              <a:t>The </a:t>
            </a:r>
            <a:r>
              <a:rPr lang="en-CA" u="sng" dirty="0" smtClean="0"/>
              <a:t>reflected</a:t>
            </a:r>
            <a:r>
              <a:rPr lang="en-CA" dirty="0" smtClean="0"/>
              <a:t> pulse will be </a:t>
            </a:r>
            <a:r>
              <a:rPr lang="en-CA" u="sng" dirty="0" smtClean="0"/>
              <a:t>inverted</a:t>
            </a:r>
            <a:r>
              <a:rPr lang="en-CA" dirty="0" smtClean="0"/>
              <a:t>.</a:t>
            </a:r>
          </a:p>
          <a:p>
            <a:r>
              <a:rPr lang="en-CA" dirty="0" smtClean="0"/>
              <a:t>The transmitted pulse will be in the same direction as the incident pulse. </a:t>
            </a:r>
          </a:p>
          <a:p>
            <a:pPr marL="0" indent="0">
              <a:buNone/>
            </a:pPr>
            <a:endParaRPr lang="en-CA" dirty="0"/>
          </a:p>
        </p:txBody>
      </p:sp>
      <p:sp>
        <p:nvSpPr>
          <p:cNvPr id="4" name="Title 1"/>
          <p:cNvSpPr>
            <a:spLocks noGrp="1"/>
          </p:cNvSpPr>
          <p:nvPr>
            <p:ph type="title"/>
          </p:nvPr>
        </p:nvSpPr>
        <p:spPr>
          <a:xfrm>
            <a:off x="0" y="0"/>
            <a:ext cx="9144000" cy="1143000"/>
          </a:xfrm>
        </p:spPr>
        <p:txBody>
          <a:bodyPr>
            <a:normAutofit fontScale="90000"/>
          </a:bodyPr>
          <a:lstStyle/>
          <a:p>
            <a:r>
              <a:rPr lang="en-CA" dirty="0" smtClean="0"/>
              <a:t>Transmission across a boundary from less dense to more dense</a:t>
            </a:r>
            <a:endParaRPr lang="en-CA" dirty="0"/>
          </a:p>
        </p:txBody>
      </p:sp>
      <p:sp>
        <p:nvSpPr>
          <p:cNvPr id="6" name="Content Placeholder 2"/>
          <p:cNvSpPr txBox="1">
            <a:spLocks/>
          </p:cNvSpPr>
          <p:nvPr/>
        </p:nvSpPr>
        <p:spPr>
          <a:xfrm>
            <a:off x="0" y="4495800"/>
            <a:ext cx="9144000" cy="1371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CA" dirty="0" smtClean="0">
                <a:solidFill>
                  <a:srgbClr val="FF0000"/>
                </a:solidFill>
              </a:rPr>
              <a:t>Is possible to have an inverted transmitted pulse?  Why or why not?</a:t>
            </a:r>
            <a:endParaRPr lang="en-CA" dirty="0">
              <a:solidFill>
                <a:srgbClr val="FF0000"/>
              </a:solidFill>
            </a:endParaRPr>
          </a:p>
        </p:txBody>
      </p:sp>
      <p:sp>
        <p:nvSpPr>
          <p:cNvPr id="7" name="Content Placeholder 2"/>
          <p:cNvSpPr txBox="1">
            <a:spLocks/>
          </p:cNvSpPr>
          <p:nvPr/>
        </p:nvSpPr>
        <p:spPr>
          <a:xfrm>
            <a:off x="0" y="5479473"/>
            <a:ext cx="9144000" cy="1371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CA" dirty="0" smtClean="0"/>
              <a:t>No!  Since the second medium is originally at rest, an upward pull can only cause an upward displacement.</a:t>
            </a:r>
            <a:endParaRPr lang="en-CA" dirty="0"/>
          </a:p>
        </p:txBody>
      </p:sp>
      <p:sp>
        <p:nvSpPr>
          <p:cNvPr id="8" name="Content Placeholder 2"/>
          <p:cNvSpPr txBox="1">
            <a:spLocks/>
          </p:cNvSpPr>
          <p:nvPr/>
        </p:nvSpPr>
        <p:spPr>
          <a:xfrm>
            <a:off x="1219200" y="2286000"/>
            <a:ext cx="1981200" cy="609600"/>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CA" b="1" dirty="0" smtClean="0"/>
              <a:t>Less Dense</a:t>
            </a:r>
            <a:endParaRPr lang="en-CA" b="1" dirty="0"/>
          </a:p>
        </p:txBody>
      </p:sp>
      <p:sp>
        <p:nvSpPr>
          <p:cNvPr id="9" name="Content Placeholder 2"/>
          <p:cNvSpPr txBox="1">
            <a:spLocks/>
          </p:cNvSpPr>
          <p:nvPr/>
        </p:nvSpPr>
        <p:spPr>
          <a:xfrm>
            <a:off x="6400800" y="2313709"/>
            <a:ext cx="2209800" cy="609600"/>
          </a:xfrm>
          <a:prstGeom prst="rect">
            <a:avLst/>
          </a:prstGeom>
        </p:spPr>
        <p:txBody>
          <a:bodyPr vert="horz" lIns="91440" tIns="45720" rIns="91440" bIns="45720" rtlCol="0">
            <a:normAutofit fontScale="925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CA" b="1" dirty="0" smtClean="0"/>
              <a:t>More Dense</a:t>
            </a:r>
            <a:endParaRPr lang="en-CA" b="1" dirty="0"/>
          </a:p>
        </p:txBody>
      </p:sp>
    </p:spTree>
    <p:extLst>
      <p:ext uri="{BB962C8B-B14F-4D97-AF65-F5344CB8AC3E}">
        <p14:creationId xmlns:p14="http://schemas.microsoft.com/office/powerpoint/2010/main" val="2169278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28800"/>
            <a:ext cx="9143999" cy="762000"/>
          </a:xfrm>
        </p:spPr>
        <p:txBody>
          <a:bodyPr/>
          <a:lstStyle/>
          <a:p>
            <a:r>
              <a:rPr lang="en-CA" dirty="0" smtClean="0"/>
              <a:t>The </a:t>
            </a:r>
            <a:r>
              <a:rPr lang="en-CA" u="sng" dirty="0" smtClean="0"/>
              <a:t>reflected</a:t>
            </a:r>
            <a:r>
              <a:rPr lang="en-CA" dirty="0" smtClean="0"/>
              <a:t> pulse will </a:t>
            </a:r>
            <a:r>
              <a:rPr lang="en-CA" b="1" u="sng" dirty="0" smtClean="0"/>
              <a:t>NOT</a:t>
            </a:r>
            <a:r>
              <a:rPr lang="en-CA" dirty="0" smtClean="0"/>
              <a:t> be inverted</a:t>
            </a:r>
          </a:p>
          <a:p>
            <a:pPr marL="0" indent="0">
              <a:buNone/>
            </a:pPr>
            <a:endParaRPr lang="en-CA" dirty="0"/>
          </a:p>
        </p:txBody>
      </p:sp>
      <p:sp>
        <p:nvSpPr>
          <p:cNvPr id="4" name="Title 1"/>
          <p:cNvSpPr>
            <a:spLocks noGrp="1"/>
          </p:cNvSpPr>
          <p:nvPr>
            <p:ph type="title"/>
          </p:nvPr>
        </p:nvSpPr>
        <p:spPr>
          <a:xfrm>
            <a:off x="0" y="0"/>
            <a:ext cx="9144000" cy="1143000"/>
          </a:xfrm>
        </p:spPr>
        <p:txBody>
          <a:bodyPr>
            <a:normAutofit fontScale="90000"/>
          </a:bodyPr>
          <a:lstStyle/>
          <a:p>
            <a:r>
              <a:rPr lang="en-CA" dirty="0" smtClean="0"/>
              <a:t>Transmission across a boundary from more dense to less dense</a:t>
            </a:r>
            <a:endParaRPr lang="en-CA" dirty="0"/>
          </a:p>
        </p:txBody>
      </p:sp>
      <p:pic>
        <p:nvPicPr>
          <p:cNvPr id="2053" name="Picture 5" descr="C:\Users\cschaub\Desktop\SFU PDP\Sir Winston Churchill Secondary\Waves\wave soft boundary.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9364" y="3124200"/>
            <a:ext cx="27432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C:\Users\cschaub\Desktop\SFU PDP\Sir Winston Churchill Secondary\Waves\reflect2.gif"/>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2891" y="3124200"/>
            <a:ext cx="2743200" cy="2743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63680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What about longitudinal waves?</a:t>
            </a:r>
            <a:endParaRPr lang="en-CA" dirty="0"/>
          </a:p>
        </p:txBody>
      </p:sp>
      <p:sp>
        <p:nvSpPr>
          <p:cNvPr id="3" name="Content Placeholder 2"/>
          <p:cNvSpPr>
            <a:spLocks noGrp="1"/>
          </p:cNvSpPr>
          <p:nvPr>
            <p:ph idx="1"/>
          </p:nvPr>
        </p:nvSpPr>
        <p:spPr/>
        <p:txBody>
          <a:bodyPr/>
          <a:lstStyle/>
          <a:p>
            <a:r>
              <a:rPr lang="en-CA" dirty="0" smtClean="0">
                <a:solidFill>
                  <a:srgbClr val="FF0000"/>
                </a:solidFill>
              </a:rPr>
              <a:t>Do longitudinal waves follow the same rules as transverse waves at boundaries?</a:t>
            </a:r>
          </a:p>
          <a:p>
            <a:pPr marL="0" indent="0">
              <a:buNone/>
            </a:pPr>
            <a:r>
              <a:rPr lang="en-CA" sz="6000" dirty="0" smtClean="0">
                <a:solidFill>
                  <a:srgbClr val="FF0000"/>
                </a:solidFill>
              </a:rPr>
              <a:t>			   </a:t>
            </a:r>
            <a:r>
              <a:rPr lang="en-CA" sz="6000" b="1" dirty="0" smtClean="0"/>
              <a:t>YES</a:t>
            </a:r>
            <a:endParaRPr lang="en-CA" sz="6000" b="1" dirty="0"/>
          </a:p>
        </p:txBody>
      </p:sp>
    </p:spTree>
    <p:extLst>
      <p:ext uri="{BB962C8B-B14F-4D97-AF65-F5344CB8AC3E}">
        <p14:creationId xmlns:p14="http://schemas.microsoft.com/office/powerpoint/2010/main" val="2893730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CA" dirty="0" smtClean="0"/>
              <a:t>Classwork </a:t>
            </a:r>
            <a:r>
              <a:rPr lang="en-CA" dirty="0" smtClean="0">
                <a:sym typeface="Wingdings" panose="05000000000000000000" pitchFamily="2" charset="2"/>
              </a:rPr>
              <a:t></a:t>
            </a:r>
            <a:endParaRPr lang="en-CA" dirty="0"/>
          </a:p>
        </p:txBody>
      </p:sp>
      <p:pic>
        <p:nvPicPr>
          <p:cNvPr id="3074" name="Picture 2" descr="C:\Users\cschaub\Desktop\SFU PDP\Sir Winston Churchill Secondary\Waves\wave soft boundary.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676400"/>
            <a:ext cx="2743200" cy="27432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cschaub\Desktop\SFU PDP\Sir Winston Churchill Secondary\Waves\wave-hard boundary.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1673157"/>
            <a:ext cx="2743200" cy="274320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p:cNvSpPr>
            <a:spLocks noGrp="1"/>
          </p:cNvSpPr>
          <p:nvPr>
            <p:ph idx="1"/>
          </p:nvPr>
        </p:nvSpPr>
        <p:spPr>
          <a:xfrm>
            <a:off x="0" y="4648200"/>
            <a:ext cx="9144000" cy="2133600"/>
          </a:xfrm>
        </p:spPr>
        <p:txBody>
          <a:bodyPr>
            <a:normAutofit/>
          </a:bodyPr>
          <a:lstStyle/>
          <a:p>
            <a:r>
              <a:rPr lang="en-CA" dirty="0" smtClean="0"/>
              <a:t>Questions p296/297 Q5 – 8 </a:t>
            </a:r>
          </a:p>
          <a:p>
            <a:r>
              <a:rPr lang="en-CA" dirty="0" smtClean="0"/>
              <a:t>Problems P305 11-16</a:t>
            </a:r>
          </a:p>
          <a:p>
            <a:r>
              <a:rPr lang="en-CA" dirty="0" smtClean="0"/>
              <a:t>Concept review 2.1 - 2.3</a:t>
            </a:r>
          </a:p>
        </p:txBody>
      </p:sp>
    </p:spTree>
    <p:extLst>
      <p:ext uri="{BB962C8B-B14F-4D97-AF65-F5344CB8AC3E}">
        <p14:creationId xmlns:p14="http://schemas.microsoft.com/office/powerpoint/2010/main" val="9750563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lstStyle/>
          <a:p>
            <a:r>
              <a:rPr lang="en-CA" dirty="0" smtClean="0"/>
              <a:t>Homework </a:t>
            </a:r>
            <a:r>
              <a:rPr lang="en-CA" dirty="0" smtClean="0">
                <a:sym typeface="Wingdings" panose="05000000000000000000" pitchFamily="2" charset="2"/>
              </a:rPr>
              <a:t></a:t>
            </a:r>
            <a:endParaRPr lang="en-CA" dirty="0"/>
          </a:p>
        </p:txBody>
      </p:sp>
      <p:sp>
        <p:nvSpPr>
          <p:cNvPr id="5" name="Content Placeholder 2"/>
          <p:cNvSpPr>
            <a:spLocks noGrp="1"/>
          </p:cNvSpPr>
          <p:nvPr>
            <p:ph idx="1"/>
          </p:nvPr>
        </p:nvSpPr>
        <p:spPr>
          <a:xfrm>
            <a:off x="0" y="4648200"/>
            <a:ext cx="9144000" cy="2133600"/>
          </a:xfrm>
        </p:spPr>
        <p:txBody>
          <a:bodyPr>
            <a:normAutofit/>
          </a:bodyPr>
          <a:lstStyle/>
          <a:p>
            <a:r>
              <a:rPr lang="en-CA" dirty="0" smtClean="0"/>
              <a:t>Questions p296/297 Q5 – 8 </a:t>
            </a:r>
          </a:p>
          <a:p>
            <a:r>
              <a:rPr lang="en-CA" dirty="0" smtClean="0"/>
              <a:t>Problems P305 11-16</a:t>
            </a:r>
          </a:p>
          <a:p>
            <a:r>
              <a:rPr lang="en-CA" dirty="0" smtClean="0"/>
              <a:t>Concept review 2.1 - 2.3</a:t>
            </a:r>
          </a:p>
        </p:txBody>
      </p:sp>
    </p:spTree>
    <p:extLst>
      <p:ext uri="{BB962C8B-B14F-4D97-AF65-F5344CB8AC3E}">
        <p14:creationId xmlns:p14="http://schemas.microsoft.com/office/powerpoint/2010/main" val="6533593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fontScale="90000"/>
          </a:bodyPr>
          <a:lstStyle/>
          <a:p>
            <a:r>
              <a:rPr lang="en-CA" dirty="0" smtClean="0"/>
              <a:t>Today</a:t>
            </a:r>
            <a:r>
              <a:rPr lang="en-CA" dirty="0"/>
              <a:t>: Superposition of Waves</a:t>
            </a:r>
            <a:br>
              <a:rPr lang="en-CA" dirty="0"/>
            </a:br>
            <a:r>
              <a:rPr lang="en-CA" dirty="0" smtClean="0"/>
              <a:t>and Waves at boundary</a:t>
            </a:r>
            <a:endParaRPr lang="en-CA" dirty="0"/>
          </a:p>
        </p:txBody>
      </p:sp>
    </p:spTree>
    <p:extLst>
      <p:ext uri="{BB962C8B-B14F-4D97-AF65-F5344CB8AC3E}">
        <p14:creationId xmlns:p14="http://schemas.microsoft.com/office/powerpoint/2010/main" val="14124459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cschaub\Desktop\SFU PDP\Sir Winston Churchill Secondary\Waves\superposition.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19200" y="228600"/>
            <a:ext cx="6845030" cy="684503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CA" dirty="0" smtClean="0"/>
              <a:t>Superposition of Waves</a:t>
            </a:r>
            <a:endParaRPr lang="en-CA" dirty="0"/>
          </a:p>
        </p:txBody>
      </p:sp>
      <p:sp>
        <p:nvSpPr>
          <p:cNvPr id="5" name="Content Placeholder 2"/>
          <p:cNvSpPr txBox="1">
            <a:spLocks/>
          </p:cNvSpPr>
          <p:nvPr/>
        </p:nvSpPr>
        <p:spPr>
          <a:xfrm>
            <a:off x="0" y="1524000"/>
            <a:ext cx="9144000" cy="1371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CA" dirty="0" smtClean="0">
                <a:solidFill>
                  <a:srgbClr val="FF0000"/>
                </a:solidFill>
              </a:rPr>
              <a:t>What happens when two or more waves travel through a medium at the same time?</a:t>
            </a:r>
          </a:p>
          <a:p>
            <a:pPr marL="0" indent="0">
              <a:buFont typeface="Arial" pitchFamily="34" charset="0"/>
              <a:buNone/>
            </a:pPr>
            <a:endParaRPr lang="en-CA" dirty="0">
              <a:solidFill>
                <a:srgbClr val="FF0000"/>
              </a:solidFill>
            </a:endParaRPr>
          </a:p>
          <a:p>
            <a:pPr marL="0" indent="0">
              <a:buFont typeface="Arial" pitchFamily="34" charset="0"/>
              <a:buNone/>
            </a:pPr>
            <a:endParaRPr lang="en-CA" dirty="0">
              <a:solidFill>
                <a:srgbClr val="FF0000"/>
              </a:solidFill>
            </a:endParaRPr>
          </a:p>
        </p:txBody>
      </p:sp>
      <p:sp>
        <p:nvSpPr>
          <p:cNvPr id="6" name="Content Placeholder 2"/>
          <p:cNvSpPr txBox="1">
            <a:spLocks/>
          </p:cNvSpPr>
          <p:nvPr/>
        </p:nvSpPr>
        <p:spPr>
          <a:xfrm>
            <a:off x="-27709" y="4648200"/>
            <a:ext cx="9144000" cy="1371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CA" dirty="0" smtClean="0"/>
              <a:t>Each wave effects the medium independently.</a:t>
            </a:r>
          </a:p>
          <a:p>
            <a:pPr marL="0" indent="0">
              <a:buFont typeface="Arial" pitchFamily="34" charset="0"/>
              <a:buNone/>
            </a:pPr>
            <a:endParaRPr lang="en-CA" dirty="0">
              <a:solidFill>
                <a:srgbClr val="FF0000"/>
              </a:solidFill>
            </a:endParaRPr>
          </a:p>
          <a:p>
            <a:pPr marL="0" indent="0">
              <a:buFont typeface="Arial" pitchFamily="34" charset="0"/>
              <a:buNone/>
            </a:pPr>
            <a:endParaRPr lang="en-CA" dirty="0">
              <a:solidFill>
                <a:srgbClr val="FF0000"/>
              </a:solidFill>
            </a:endParaRPr>
          </a:p>
        </p:txBody>
      </p:sp>
    </p:spTree>
    <p:extLst>
      <p:ext uri="{BB962C8B-B14F-4D97-AF65-F5344CB8AC3E}">
        <p14:creationId xmlns:p14="http://schemas.microsoft.com/office/powerpoint/2010/main" val="3590859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Principle of Superposition</a:t>
            </a:r>
            <a:endParaRPr lang="en-CA" dirty="0"/>
          </a:p>
        </p:txBody>
      </p:sp>
      <p:sp>
        <p:nvSpPr>
          <p:cNvPr id="3" name="Content Placeholder 2"/>
          <p:cNvSpPr>
            <a:spLocks noGrp="1"/>
          </p:cNvSpPr>
          <p:nvPr>
            <p:ph idx="1"/>
          </p:nvPr>
        </p:nvSpPr>
        <p:spPr>
          <a:xfrm>
            <a:off x="0" y="1524000"/>
            <a:ext cx="9144000" cy="1676400"/>
          </a:xfrm>
        </p:spPr>
        <p:txBody>
          <a:bodyPr/>
          <a:lstStyle/>
          <a:p>
            <a:pPr marL="0" indent="0">
              <a:buNone/>
            </a:pPr>
            <a:r>
              <a:rPr lang="en-CA" dirty="0" smtClean="0"/>
              <a:t>The displacement of a medium caused by two or more waves is the algebraic sum of the displacements caused by the individual waves.</a:t>
            </a:r>
            <a:endParaRPr lang="en-CA" dirty="0"/>
          </a:p>
        </p:txBody>
      </p:sp>
      <p:pic>
        <p:nvPicPr>
          <p:cNvPr id="2050" name="Picture 2" descr="C:\Users\cschaub\Desktop\SFU PDP\Sir Winston Churchill Secondary\Waves\superp_a.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3352800"/>
            <a:ext cx="9144000" cy="1792941"/>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txBox="1">
            <a:spLocks/>
          </p:cNvSpPr>
          <p:nvPr/>
        </p:nvSpPr>
        <p:spPr>
          <a:xfrm>
            <a:off x="0" y="5334000"/>
            <a:ext cx="9144000" cy="1295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CA" b="1" dirty="0" smtClean="0"/>
              <a:t>Interference</a:t>
            </a:r>
            <a:r>
              <a:rPr lang="en-CA" dirty="0" smtClean="0"/>
              <a:t>: the result of the superposition of two or more waves</a:t>
            </a:r>
            <a:endParaRPr lang="en-CA" dirty="0"/>
          </a:p>
        </p:txBody>
      </p:sp>
    </p:spTree>
    <p:extLst>
      <p:ext uri="{BB962C8B-B14F-4D97-AF65-F5344CB8AC3E}">
        <p14:creationId xmlns:p14="http://schemas.microsoft.com/office/powerpoint/2010/main" val="24711057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cschaub\Desktop\SFU PDP\Sir Winston Churchill Secondary\Waves\pulses_constructive.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538591" y="1149927"/>
            <a:ext cx="6096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34502" y="0"/>
            <a:ext cx="8229600" cy="1143000"/>
          </a:xfrm>
        </p:spPr>
        <p:txBody>
          <a:bodyPr/>
          <a:lstStyle/>
          <a:p>
            <a:r>
              <a:rPr lang="en-CA" dirty="0" smtClean="0"/>
              <a:t>Interference</a:t>
            </a:r>
            <a:endParaRPr lang="en-CA" dirty="0"/>
          </a:p>
        </p:txBody>
      </p:sp>
      <p:sp>
        <p:nvSpPr>
          <p:cNvPr id="4" name="Content Placeholder 2"/>
          <p:cNvSpPr txBox="1">
            <a:spLocks/>
          </p:cNvSpPr>
          <p:nvPr/>
        </p:nvSpPr>
        <p:spPr>
          <a:xfrm>
            <a:off x="-36553" y="990600"/>
            <a:ext cx="9144000" cy="12954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CA" dirty="0" smtClean="0"/>
              <a:t>Two types of interference.</a:t>
            </a:r>
            <a:endParaRPr lang="en-CA" dirty="0"/>
          </a:p>
        </p:txBody>
      </p:sp>
      <p:sp>
        <p:nvSpPr>
          <p:cNvPr id="6" name="Content Placeholder 2"/>
          <p:cNvSpPr txBox="1">
            <a:spLocks/>
          </p:cNvSpPr>
          <p:nvPr/>
        </p:nvSpPr>
        <p:spPr>
          <a:xfrm>
            <a:off x="-36553" y="5486400"/>
            <a:ext cx="9144000" cy="1143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CA" b="1" dirty="0" smtClean="0"/>
              <a:t>Constructive</a:t>
            </a:r>
            <a:r>
              <a:rPr lang="en-CA" dirty="0" smtClean="0"/>
              <a:t> Interference occurs when the wave displacements are in the same direction</a:t>
            </a:r>
            <a:endParaRPr lang="en-CA" dirty="0"/>
          </a:p>
        </p:txBody>
      </p:sp>
    </p:spTree>
    <p:extLst>
      <p:ext uri="{BB962C8B-B14F-4D97-AF65-F5344CB8AC3E}">
        <p14:creationId xmlns:p14="http://schemas.microsoft.com/office/powerpoint/2010/main" val="13862722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4502" y="0"/>
            <a:ext cx="8229600" cy="1143000"/>
          </a:xfrm>
        </p:spPr>
        <p:txBody>
          <a:bodyPr/>
          <a:lstStyle/>
          <a:p>
            <a:r>
              <a:rPr lang="en-CA" dirty="0" smtClean="0"/>
              <a:t>Interference</a:t>
            </a:r>
            <a:endParaRPr lang="en-CA" dirty="0"/>
          </a:p>
        </p:txBody>
      </p:sp>
      <p:sp>
        <p:nvSpPr>
          <p:cNvPr id="6" name="Content Placeholder 2"/>
          <p:cNvSpPr txBox="1">
            <a:spLocks/>
          </p:cNvSpPr>
          <p:nvPr/>
        </p:nvSpPr>
        <p:spPr>
          <a:xfrm>
            <a:off x="-29625" y="4953000"/>
            <a:ext cx="9144000" cy="11430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CA" b="1" dirty="0" smtClean="0"/>
              <a:t>Destructive</a:t>
            </a:r>
            <a:r>
              <a:rPr lang="en-CA" dirty="0" smtClean="0"/>
              <a:t> Interference occurs when the wave displacements are in the opposite direction.</a:t>
            </a:r>
            <a:endParaRPr lang="en-CA" dirty="0"/>
          </a:p>
        </p:txBody>
      </p:sp>
      <p:pic>
        <p:nvPicPr>
          <p:cNvPr id="4098" name="Picture 2" descr="C:\Users\cschaub\Desktop\SFU PDP\Sir Winston Churchill Secondary\Waves\dOItg.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0538" y="1600200"/>
            <a:ext cx="9131840" cy="26090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89579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70"/>
            <a:ext cx="8229600" cy="1143000"/>
          </a:xfrm>
        </p:spPr>
        <p:txBody>
          <a:bodyPr/>
          <a:lstStyle/>
          <a:p>
            <a:r>
              <a:rPr lang="en-CA" dirty="0" smtClean="0"/>
              <a:t>Nodes</a:t>
            </a:r>
            <a:endParaRPr lang="en-CA" dirty="0"/>
          </a:p>
        </p:txBody>
      </p:sp>
      <p:sp>
        <p:nvSpPr>
          <p:cNvPr id="3" name="Content Placeholder 2"/>
          <p:cNvSpPr>
            <a:spLocks noGrp="1"/>
          </p:cNvSpPr>
          <p:nvPr>
            <p:ph idx="1"/>
          </p:nvPr>
        </p:nvSpPr>
        <p:spPr>
          <a:xfrm>
            <a:off x="304800" y="1143000"/>
            <a:ext cx="8229600" cy="1249363"/>
          </a:xfrm>
        </p:spPr>
        <p:txBody>
          <a:bodyPr/>
          <a:lstStyle/>
          <a:p>
            <a:pPr marL="0" indent="0">
              <a:buNone/>
            </a:pPr>
            <a:r>
              <a:rPr lang="en-CA" b="1" dirty="0" smtClean="0"/>
              <a:t>Node:</a:t>
            </a:r>
            <a:r>
              <a:rPr lang="en-CA" dirty="0" smtClean="0"/>
              <a:t> a point in the medium that is completely undisturbed at all times.</a:t>
            </a:r>
            <a:endParaRPr lang="en-CA" dirty="0"/>
          </a:p>
        </p:txBody>
      </p:sp>
      <p:pic>
        <p:nvPicPr>
          <p:cNvPr id="5122" name="Picture 2" descr="C:\Users\cschaub\Desktop\SFU PDP\Sir Winston Churchill Secondary\Waves\standing.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133600"/>
            <a:ext cx="6096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txBox="1">
            <a:spLocks/>
          </p:cNvSpPr>
          <p:nvPr/>
        </p:nvSpPr>
        <p:spPr>
          <a:xfrm>
            <a:off x="3281464" y="5635559"/>
            <a:ext cx="1219200" cy="6095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CA" b="1" dirty="0" smtClean="0"/>
              <a:t>Node</a:t>
            </a:r>
            <a:endParaRPr lang="en-CA" dirty="0"/>
          </a:p>
        </p:txBody>
      </p:sp>
      <p:cxnSp>
        <p:nvCxnSpPr>
          <p:cNvPr id="6" name="Straight Arrow Connector 5"/>
          <p:cNvCxnSpPr/>
          <p:nvPr/>
        </p:nvCxnSpPr>
        <p:spPr>
          <a:xfrm flipV="1">
            <a:off x="4200728" y="5334000"/>
            <a:ext cx="599872" cy="418291"/>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0749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70"/>
            <a:ext cx="8229600" cy="1143000"/>
          </a:xfrm>
        </p:spPr>
        <p:txBody>
          <a:bodyPr/>
          <a:lstStyle/>
          <a:p>
            <a:r>
              <a:rPr lang="en-CA" dirty="0" smtClean="0"/>
              <a:t>Antinodes</a:t>
            </a:r>
            <a:endParaRPr lang="en-CA" dirty="0"/>
          </a:p>
        </p:txBody>
      </p:sp>
      <p:sp>
        <p:nvSpPr>
          <p:cNvPr id="3" name="Content Placeholder 2"/>
          <p:cNvSpPr>
            <a:spLocks noGrp="1"/>
          </p:cNvSpPr>
          <p:nvPr>
            <p:ph idx="1"/>
          </p:nvPr>
        </p:nvSpPr>
        <p:spPr>
          <a:xfrm>
            <a:off x="304800" y="1143000"/>
            <a:ext cx="8229600" cy="1249363"/>
          </a:xfrm>
        </p:spPr>
        <p:txBody>
          <a:bodyPr/>
          <a:lstStyle/>
          <a:p>
            <a:pPr marL="0" indent="0">
              <a:buNone/>
            </a:pPr>
            <a:r>
              <a:rPr lang="en-CA" b="1" dirty="0" smtClean="0"/>
              <a:t>Antinode:</a:t>
            </a:r>
            <a:r>
              <a:rPr lang="en-CA" dirty="0" smtClean="0"/>
              <a:t> a point in the medium of maximum displacement.</a:t>
            </a:r>
            <a:endParaRPr lang="en-CA" dirty="0"/>
          </a:p>
        </p:txBody>
      </p:sp>
      <p:pic>
        <p:nvPicPr>
          <p:cNvPr id="5122" name="Picture 2" descr="C:\Users\cschaub\Desktop\SFU PDP\Sir Winston Churchill Secondary\Waves\standing.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600200" y="2133600"/>
            <a:ext cx="6096000" cy="457200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p:cNvSpPr txBox="1">
            <a:spLocks/>
          </p:cNvSpPr>
          <p:nvPr/>
        </p:nvSpPr>
        <p:spPr>
          <a:xfrm>
            <a:off x="5948464" y="5705280"/>
            <a:ext cx="1747736" cy="60959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CA" b="1" dirty="0" smtClean="0"/>
              <a:t>Antinode</a:t>
            </a:r>
            <a:endParaRPr lang="en-CA" dirty="0"/>
          </a:p>
        </p:txBody>
      </p:sp>
      <p:cxnSp>
        <p:nvCxnSpPr>
          <p:cNvPr id="6" name="Straight Arrow Connector 5"/>
          <p:cNvCxnSpPr/>
          <p:nvPr/>
        </p:nvCxnSpPr>
        <p:spPr>
          <a:xfrm flipH="1" flipV="1">
            <a:off x="6019800" y="5143500"/>
            <a:ext cx="309664" cy="405318"/>
          </a:xfrm>
          <a:prstGeom prst="straightConnector1">
            <a:avLst/>
          </a:prstGeom>
          <a:ln w="508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 name="Right Brace 6"/>
          <p:cNvSpPr/>
          <p:nvPr/>
        </p:nvSpPr>
        <p:spPr>
          <a:xfrm>
            <a:off x="5667983" y="4343399"/>
            <a:ext cx="351817" cy="1666679"/>
          </a:xfrm>
          <a:prstGeom prst="rightBrace">
            <a:avLst/>
          </a:prstGeom>
          <a:ln w="508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a:p>
        </p:txBody>
      </p:sp>
    </p:spTree>
    <p:extLst>
      <p:ext uri="{BB962C8B-B14F-4D97-AF65-F5344CB8AC3E}">
        <p14:creationId xmlns:p14="http://schemas.microsoft.com/office/powerpoint/2010/main" val="3117861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70"/>
            <a:ext cx="8229600" cy="1143000"/>
          </a:xfrm>
        </p:spPr>
        <p:txBody>
          <a:bodyPr/>
          <a:lstStyle/>
          <a:p>
            <a:r>
              <a:rPr lang="en-CA" dirty="0" smtClean="0"/>
              <a:t>Standing Wave</a:t>
            </a:r>
            <a:endParaRPr lang="en-CA" dirty="0"/>
          </a:p>
        </p:txBody>
      </p:sp>
      <p:sp>
        <p:nvSpPr>
          <p:cNvPr id="3" name="Content Placeholder 2"/>
          <p:cNvSpPr>
            <a:spLocks noGrp="1"/>
          </p:cNvSpPr>
          <p:nvPr>
            <p:ph idx="1"/>
          </p:nvPr>
        </p:nvSpPr>
        <p:spPr>
          <a:xfrm>
            <a:off x="304800" y="1143000"/>
            <a:ext cx="8229600" cy="1249363"/>
          </a:xfrm>
        </p:spPr>
        <p:txBody>
          <a:bodyPr>
            <a:normAutofit/>
          </a:bodyPr>
          <a:lstStyle/>
          <a:p>
            <a:pPr marL="0" indent="0">
              <a:buNone/>
            </a:pPr>
            <a:r>
              <a:rPr lang="en-CA" b="1" dirty="0" smtClean="0"/>
              <a:t>Standing Wave:  </a:t>
            </a:r>
            <a:r>
              <a:rPr lang="en-CA" dirty="0" smtClean="0"/>
              <a:t>a wave that appears to be standing still with nodes on either end.</a:t>
            </a:r>
            <a:endParaRPr lang="en-CA" dirty="0"/>
          </a:p>
        </p:txBody>
      </p:sp>
      <p:pic>
        <p:nvPicPr>
          <p:cNvPr id="1026" name="Picture 2" descr="C:\Users\cschaub\Desktop\SFU PDP\Sir Winston Churchill Secondary\Waves\Harmonic_Standing_Wave.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954222" y="2895600"/>
            <a:ext cx="7248525" cy="353377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7776000" y="2335357"/>
            <a:ext cx="990600" cy="411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6" name="Rectangle 5"/>
          <p:cNvSpPr/>
          <p:nvPr/>
        </p:nvSpPr>
        <p:spPr>
          <a:xfrm>
            <a:off x="144000" y="2340000"/>
            <a:ext cx="990600" cy="411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Tree>
    <p:extLst>
      <p:ext uri="{BB962C8B-B14F-4D97-AF65-F5344CB8AC3E}">
        <p14:creationId xmlns:p14="http://schemas.microsoft.com/office/powerpoint/2010/main" val="225967256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938</TotalTime>
  <Words>977</Words>
  <Application>Microsoft Office PowerPoint</Application>
  <PresentationFormat>On-screen Show (4:3)</PresentationFormat>
  <Paragraphs>70</Paragraphs>
  <Slides>19</Slides>
  <Notes>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19</vt:i4>
      </vt:variant>
    </vt:vector>
  </HeadingPairs>
  <TitlesOfParts>
    <vt:vector size="23" baseType="lpstr">
      <vt:lpstr>Arial</vt:lpstr>
      <vt:lpstr>Calibri</vt:lpstr>
      <vt:lpstr>Wingdings</vt:lpstr>
      <vt:lpstr>Office Theme</vt:lpstr>
      <vt:lpstr>PowerPoint Presentation</vt:lpstr>
      <vt:lpstr>Today: Superposition of Waves and Waves at boundary</vt:lpstr>
      <vt:lpstr>Superposition of Waves</vt:lpstr>
      <vt:lpstr>Principle of Superposition</vt:lpstr>
      <vt:lpstr>Interference</vt:lpstr>
      <vt:lpstr>Interference</vt:lpstr>
      <vt:lpstr>Nodes</vt:lpstr>
      <vt:lpstr>Antinodes</vt:lpstr>
      <vt:lpstr>Standing Wave</vt:lpstr>
      <vt:lpstr>Examples of standing waves in life?</vt:lpstr>
      <vt:lpstr>What happens when the medium changes?</vt:lpstr>
      <vt:lpstr>Effect of medium on a wave</vt:lpstr>
      <vt:lpstr>PowerPoint Presentation</vt:lpstr>
      <vt:lpstr>PowerPoint Presentation</vt:lpstr>
      <vt:lpstr>Transmission across a boundary from less dense to more dense</vt:lpstr>
      <vt:lpstr>Transmission across a boundary from more dense to less dense</vt:lpstr>
      <vt:lpstr>What about longitudinal waves?</vt:lpstr>
      <vt:lpstr>Classwork </vt:lpstr>
      <vt:lpstr>Homework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cschaub</dc:creator>
  <cp:lastModifiedBy>Christoph Schaub</cp:lastModifiedBy>
  <cp:revision>53</cp:revision>
  <dcterms:created xsi:type="dcterms:W3CDTF">2006-08-16T00:00:00Z</dcterms:created>
  <dcterms:modified xsi:type="dcterms:W3CDTF">2017-04-03T18:35:37Z</dcterms:modified>
</cp:coreProperties>
</file>